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1"/>
    <p:sldMasterId id="2147483675" r:id="rId2"/>
    <p:sldMasterId id="2147483689" r:id="rId3"/>
  </p:sldMasterIdLst>
  <p:notesMasterIdLst>
    <p:notesMasterId r:id="rId17"/>
  </p:notesMasterIdLst>
  <p:sldIdLst>
    <p:sldId id="283" r:id="rId4"/>
    <p:sldId id="257" r:id="rId5"/>
    <p:sldId id="290" r:id="rId6"/>
    <p:sldId id="258" r:id="rId7"/>
    <p:sldId id="264" r:id="rId8"/>
    <p:sldId id="288" r:id="rId9"/>
    <p:sldId id="284" r:id="rId10"/>
    <p:sldId id="292" r:id="rId11"/>
    <p:sldId id="293" r:id="rId12"/>
    <p:sldId id="294" r:id="rId13"/>
    <p:sldId id="295" r:id="rId14"/>
    <p:sldId id="282" r:id="rId15"/>
    <p:sldId id="265" r:id="rId16"/>
  </p:sldIdLst>
  <p:sldSz cx="18288000" cy="10288588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67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>
            <a:extLst>
              <a:ext uri="{FF2B5EF4-FFF2-40B4-BE49-F238E27FC236}">
                <a16:creationId xmlns:a16="http://schemas.microsoft.com/office/drawing/2014/main" id="{D9188A37-CC4B-308D-594F-96E936A7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43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879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215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63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F7AE-A646-6FEF-2C18-35351BE81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10EB8-B99C-1AFC-5EE3-16D8CCFDF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B78B-DEBE-CE77-F42C-D16AEECE09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0AC63-90EB-97F8-A609-D9AF39CEE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824D0-2F60-6982-2488-166AEAB98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74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9FED-5108-6783-8F1E-54F8F9538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72CC-8C41-8047-91E2-648F042E7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4841F-2619-599C-70DC-9775B717B0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311E8-B6DE-5501-5E93-7DA5E2C3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A3DA-3721-590F-CA91-0116959C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39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8CFD-ED5D-0770-4B8C-9E8CE084A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03D26-2A64-7499-18E4-80A29B0B8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7249-AB14-B3E7-7BB5-1ACE517E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42F6C-DAFE-F3AA-890A-2EC61C0D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E486F-A85D-1B89-F45A-FED4BC38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520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F507-CB49-946F-EBA4-56B7A499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6CDB4-059D-FD8C-E244-B8DBFCAE1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CA868-8D6A-B666-073A-0B2A3668E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C6B17-6090-E06C-01AF-5A38897E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B4C0C-451C-C13F-9522-48C04F970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35619-D6F7-8C8A-4B4A-FBEEEA782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4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497DB-C51F-1FE2-FEF8-05ED76AE2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0DA76-84E8-227E-A9DF-47A12016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980C7-F0C0-351C-8270-0CA467C6B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940DC-E683-9A67-5252-80384B406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6988C-1686-EB5F-C9EC-A8BF1E3AC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39A2A-E54F-5E23-5966-D7FF3512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365C9-DF98-E18C-814F-84BC2084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1496DE-9069-2632-6B76-9D3C8A45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823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45D2-1552-298F-F7ED-7044953F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2A01C5-B9FF-B51E-5468-BA983BF2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7E3BB-85DC-27E7-8F31-6B62BB1A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620EFF-F9F4-79A3-C347-3C994895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49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383537-60C3-08B6-A535-E9262E66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6EFD7D-0E16-5C06-BA93-7802210AD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46BE0-BF64-C65C-1045-499D05270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67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2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A3DE-065C-856C-DC37-5D9A5FEE5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1DA41-DD02-358C-B050-D5F311601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C3D4A-B655-12D2-D960-380647A65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27CE-8B7C-B4E4-D45A-BD3D89D4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A354B-6637-E18B-74F8-9E68EA82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1CAD0-D3EC-9564-DBC1-69A69D24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041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DF61-AFF0-5C2B-1B5B-D2528FCD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EF986-4482-6BED-D4C1-AF8D8CA0D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37455-6682-5A65-9D5D-CD489404A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FB484-4712-B27F-7BDE-58B2F5AFA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F7091-C590-1B3A-161C-9484A746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EBA4E-9624-1C7B-3D01-C6987239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26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4A6D-3203-5F22-E2CE-EADDBBD5A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1A4C2-D5F8-E900-106C-578B603AF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B4348-CE05-ED02-C08F-8982E373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698A3-626C-98BC-79A7-314A68E8D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E9A17-5E0E-543F-8F1C-7EF9E99EE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1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9E700F-E434-6E6D-DEE5-B51C2B2B2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19730-D874-C1DC-D823-CE11F788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8349D-8CCC-0210-CD81-6A0772E2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99943-EC36-5841-F44D-D46C7B1E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9ABD3-F425-32DA-4B61-511C354E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850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D1BD-9A53-868D-5DA3-C6CCFB0B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246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60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63E4-8E8E-0BCB-947A-9EBBF44E1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ADE40-CE8A-2CDD-AD98-4AC48C2B3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AAAA0-89E0-5174-97ED-D6793BAB4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3B956-E918-1494-67D4-94B30CA4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57811-401D-CAC2-029E-A8DFF7D1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96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3FDCF-50F2-2665-959A-71A487A52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86C77-AC93-DE47-5B0A-1453CA8B3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44683-511C-C140-E80D-499E6B7447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35879-C9C8-442D-F36D-D675E35D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826EF-C6C1-FD0A-6AB6-A7DE52C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28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28B9-24EA-1081-B0CC-5E4FB9BDE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CD63A-A2FF-351B-AA86-CE9C58FEB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31038-4391-DF2B-276C-9D6C65BD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CD388-B97C-38BB-FFB5-01CFAB81D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6CBA6-7485-106C-5019-EF0B05FB4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2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B4AB-EF98-693C-6E17-DD2DD9CF1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1E631-E288-8123-67E1-1F17147CE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E419D5-B04F-358A-6BDB-045CBE28B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171AAE-8D31-0845-A74D-272B7CEA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25DEE-C6C7-48CE-0FC9-72631532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F755-F0F4-365C-CD87-6C2D217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>
            <a:extLst>
              <a:ext uri="{FF2B5EF4-FFF2-40B4-BE49-F238E27FC236}">
                <a16:creationId xmlns:a16="http://schemas.microsoft.com/office/drawing/2014/main" id="{E15800F3-5745-5E85-6897-84093CE3EAE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65993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ECD88-15C1-1322-13D1-7D453E57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982A4-D768-1A2E-6B51-F518DE80E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C87AD-4160-2331-EA00-1FA5826A9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535C01-0651-9EF0-F1E7-E235FF63BD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6A74B-302B-3079-19C4-0F49D2C7A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68145-2DEF-48FA-3ED3-111220DC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2BDF4A-FAB1-7A37-5E33-A3DFF7AC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3E0C39-F78A-905C-FA05-4B70C3FA8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963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D76A8-0DC3-5A9E-74CC-252D564D7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2BCE4-DFF3-0548-1A19-031FF7CD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C8284-7ECC-BFC8-9ED5-8B4E8FE16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35355-9652-4FDB-B5AA-865ECFF4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081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E9260F-65A2-AE9A-6718-21EF53A5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62B13-4311-DF17-6C5E-F326C52B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E0BE0D-27E7-0FC4-B07D-B224989A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632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FB6B3-347A-F67B-2B52-7AC749084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2A281-0DD9-0EF9-8498-E712A38E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5D595-DFA6-B057-6B5B-312B12F02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2E146-ACEA-34CC-C95F-DD5B6A9F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70161-E8A7-D979-F019-C74088002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74008-71A6-E0FA-7C3B-D655A0CA1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68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B813-70A7-F929-985B-51AFE03E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54CE3-FD3D-9D32-041B-F3C63FECB0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E3B584-1B07-674D-9846-121C2DACD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CD0BE-EC27-B8F4-4DF5-B2D93E13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4779-C323-589D-E6C5-D84152C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301AA-935A-6EBC-1557-FC50277F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032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14C4-A1F1-8B8F-3D2B-DC31AA7F7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561F6-B612-2024-AF63-4AA14797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1533C-5C62-E579-BFA6-C5801600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CD10D-E2B2-8FF7-B921-4410AE5C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226DE-BF06-020C-B9ED-375901CC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045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73CAC1-3032-79C1-DE53-39914027B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E11BC-A5BF-52F4-BDC7-B7ED5D76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7D42F-0546-6CB8-263A-232C14C1FA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0FFCE-D5F8-C545-9E35-4FA1F782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95BED-AC4C-2FA6-204F-F7759574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0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AB1217-ABEB-E94F-CD11-89BE005FFE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2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35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7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18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74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8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3B8F6-C851-F865-F186-AA428BA89F9F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BF80CB-5E7D-5222-4F67-A04F5160CC25}"/>
              </a:ext>
            </a:extLst>
          </p:cNvPr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A54FE2-D7B6-5066-8F74-1AD5AB1E3476}"/>
              </a:ext>
            </a:extLst>
          </p:cNvPr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>
            <a:extLst>
              <a:ext uri="{FF2B5EF4-FFF2-40B4-BE49-F238E27FC236}">
                <a16:creationId xmlns:a16="http://schemas.microsoft.com/office/drawing/2014/main" id="{19AB38B8-77DB-3F97-8298-C68A56BF560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6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87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40000" indent="-360000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213E8D33-52EC-7ADC-38A7-9920CCE60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>
            <a:extLst>
              <a:ext uri="{FF2B5EF4-FFF2-40B4-BE49-F238E27FC236}">
                <a16:creationId xmlns:a16="http://schemas.microsoft.com/office/drawing/2014/main" id="{2811C105-1762-00B1-1C08-8C34220C082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205A7E-173C-AE13-565C-C602DC0050D2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12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60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DC1DC70C-05D7-62CA-7F15-B22BC1875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8927EAA-9A20-78FB-7F24-F774A18C88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  <p:extLst>
      <p:ext uri="{BB962C8B-B14F-4D97-AF65-F5344CB8AC3E}">
        <p14:creationId xmlns:p14="http://schemas.microsoft.com/office/powerpoint/2010/main" val="38470803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with Constants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70DB3-4280-1F6A-FC4D-C4DB22D35238}"/>
              </a:ext>
            </a:extLst>
          </p:cNvPr>
          <p:cNvSpPr/>
          <p:nvPr/>
        </p:nvSpPr>
        <p:spPr bwMode="auto">
          <a:xfrm>
            <a:off x="869666" y="2032472"/>
            <a:ext cx="16548668" cy="82684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Constants can participate in arithmetic and logical operations when their types are compatible.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8B04368-C66F-9E81-A3EC-647AC5664A8F}"/>
              </a:ext>
            </a:extLst>
          </p:cNvPr>
          <p:cNvSpPr/>
          <p:nvPr/>
        </p:nvSpPr>
        <p:spPr bwMode="auto">
          <a:xfrm>
            <a:off x="5577118" y="3906820"/>
            <a:ext cx="5802082" cy="383177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a = 10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b = 3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sum = a + b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product = a * b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isTrue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= true &amp;&amp; false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F9475C-6774-828B-B26C-68AED39DB4F4}"/>
              </a:ext>
            </a:extLst>
          </p:cNvPr>
          <p:cNvSpPr/>
          <p:nvPr/>
        </p:nvSpPr>
        <p:spPr bwMode="auto">
          <a:xfrm>
            <a:off x="7030358" y="345691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111C726-3A5E-D5C1-50CC-34B5CA902AF0}"/>
              </a:ext>
            </a:extLst>
          </p:cNvPr>
          <p:cNvSpPr/>
          <p:nvPr/>
        </p:nvSpPr>
        <p:spPr bwMode="auto">
          <a:xfrm>
            <a:off x="869665" y="8203011"/>
            <a:ext cx="16548668" cy="82684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Here,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 constants resulting from arithmetic operations, and </a:t>
            </a:r>
            <a:r>
              <a:rPr lang="en-US" sz="2400" b="1" dirty="0" err="1">
                <a:solidFill>
                  <a:srgbClr val="41414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isTrue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a constant resulting from a logical operation.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6654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Iota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70DB3-4280-1F6A-FC4D-C4DB22D35238}"/>
              </a:ext>
            </a:extLst>
          </p:cNvPr>
          <p:cNvSpPr/>
          <p:nvPr/>
        </p:nvSpPr>
        <p:spPr bwMode="auto">
          <a:xfrm>
            <a:off x="869666" y="2032472"/>
            <a:ext cx="16548668" cy="96017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The iota identifier is used within a const declaration to create a sequence of values. It is often used to create a set of related constants, such as enumerations.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8B04368-C66F-9E81-A3EC-647AC5664A8F}"/>
              </a:ext>
            </a:extLst>
          </p:cNvPr>
          <p:cNvSpPr/>
          <p:nvPr/>
        </p:nvSpPr>
        <p:spPr bwMode="auto">
          <a:xfrm>
            <a:off x="5577118" y="3906820"/>
            <a:ext cx="5366653" cy="353900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(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Red = iota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Green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Blue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F9475C-6774-828B-B26C-68AED39DB4F4}"/>
              </a:ext>
            </a:extLst>
          </p:cNvPr>
          <p:cNvSpPr/>
          <p:nvPr/>
        </p:nvSpPr>
        <p:spPr bwMode="auto">
          <a:xfrm>
            <a:off x="6821718" y="3457068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111C726-3A5E-D5C1-50CC-34B5CA902AF0}"/>
              </a:ext>
            </a:extLst>
          </p:cNvPr>
          <p:cNvSpPr/>
          <p:nvPr/>
        </p:nvSpPr>
        <p:spPr bwMode="auto">
          <a:xfrm>
            <a:off x="869665" y="8203011"/>
            <a:ext cx="16548668" cy="82684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Here,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 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assigned 0, </a:t>
            </a: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assigned 1, and </a:t>
            </a: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Blue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assigned 2.</a:t>
            </a:r>
            <a:endParaRPr kumimoji="0" lang="en-IN" sz="240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1722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862B5-6B8F-F46D-CE08-3E0DBF88C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Use constants in Go programming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8144006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7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>
            <a:extLst>
              <a:ext uri="{FF2B5EF4-FFF2-40B4-BE49-F238E27FC236}">
                <a16:creationId xmlns:a16="http://schemas.microsoft.com/office/drawing/2014/main" id="{630BC2EE-B514-D068-36BA-370505558006}"/>
              </a:ext>
            </a:extLst>
          </p:cNvPr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Go Programming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Programming Concepts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Control Statements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D617FD-29DD-7603-60C6-7DDD1D6B1D7A}"/>
              </a:ext>
            </a:extLst>
          </p:cNvPr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Setting up the Go Environment</a:t>
            </a:r>
            <a:r>
              <a:rPr lang="en-US" sz="2550" dirty="0">
                <a:solidFill>
                  <a:schemeClr val="bg1"/>
                </a:solidFill>
              </a:rPr>
              <a:t>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>
            <a:extLst>
              <a:ext uri="{FF2B5EF4-FFF2-40B4-BE49-F238E27FC236}">
                <a16:creationId xmlns:a16="http://schemas.microsoft.com/office/drawing/2014/main" id="{23D6E3C1-58CE-2F19-8892-F3D884716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495B32-5FB1-34A3-D988-0E7A7F7DC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35CDEE-22C8-802E-CAC0-6924C1DF8102}"/>
              </a:ext>
            </a:extLst>
          </p:cNvPr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Introduction to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127816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E2E7-74CE-D40C-FEC4-3C0AB5E0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2E1C-AC79-8226-13C7-746BC904F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Golang Constants</a:t>
            </a:r>
          </a:p>
          <a:p>
            <a:pPr marL="1800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277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02F9CF-AD75-90FC-6AF3-602E67FE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FA9EEE-B711-7A63-4CF6-DC5C26FAE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Describe constants in Go programming</a:t>
            </a:r>
          </a:p>
        </p:txBody>
      </p:sp>
    </p:spTree>
    <p:extLst>
      <p:ext uri="{BB962C8B-B14F-4D97-AF65-F5344CB8AC3E}">
        <p14:creationId xmlns:p14="http://schemas.microsoft.com/office/powerpoint/2010/main" val="29685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Golang Constants</a:t>
            </a:r>
          </a:p>
        </p:txBody>
      </p:sp>
    </p:spTree>
    <p:extLst>
      <p:ext uri="{BB962C8B-B14F-4D97-AF65-F5344CB8AC3E}">
        <p14:creationId xmlns:p14="http://schemas.microsoft.com/office/powerpoint/2010/main" val="15829900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8AB519F-28D3-09F1-F32A-2998C7428177}"/>
              </a:ext>
            </a:extLst>
          </p:cNvPr>
          <p:cNvSpPr/>
          <p:nvPr/>
        </p:nvSpPr>
        <p:spPr bwMode="auto">
          <a:xfrm>
            <a:off x="1724263" y="1568083"/>
            <a:ext cx="14313468" cy="313424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In Go, constants are values that do not change during the execution of a program.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Constants are created using the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const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keyword.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A constant statement can appear anywhere a variable statement can.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Constants are used to define fixed values such as numbers, strings, or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booleans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, which should not be altered.</a:t>
            </a:r>
            <a:endParaRPr kumimoji="0" lang="en-US" sz="2400" b="0" i="0" u="none" strike="noStrike" kern="1200" cap="none" spc="0" normalizeH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5DE5B29-0A02-A159-D27E-1E44FBC84ABC}"/>
              </a:ext>
            </a:extLst>
          </p:cNvPr>
          <p:cNvGrpSpPr/>
          <p:nvPr/>
        </p:nvGrpSpPr>
        <p:grpSpPr>
          <a:xfrm>
            <a:off x="1708048" y="5025248"/>
            <a:ext cx="14871902" cy="4592377"/>
            <a:chOff x="1708049" y="3816685"/>
            <a:chExt cx="14871902" cy="4592377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59856B04-A967-82C2-F70A-487A7CCE1BB1}"/>
                </a:ext>
              </a:extLst>
            </p:cNvPr>
            <p:cNvSpPr/>
            <p:nvPr/>
          </p:nvSpPr>
          <p:spPr>
            <a:xfrm>
              <a:off x="1708049" y="4869447"/>
              <a:ext cx="4282264" cy="3538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2" h="21600" extrusionOk="0">
                  <a:moveTo>
                    <a:pt x="10625" y="21600"/>
                  </a:moveTo>
                  <a:cubicBezTo>
                    <a:pt x="10181" y="21600"/>
                    <a:pt x="9736" y="21393"/>
                    <a:pt x="9396" y="20972"/>
                  </a:cubicBezTo>
                  <a:lnTo>
                    <a:pt x="506" y="9968"/>
                  </a:lnTo>
                  <a:cubicBezTo>
                    <a:pt x="-169" y="9133"/>
                    <a:pt x="-169" y="7769"/>
                    <a:pt x="506" y="6933"/>
                  </a:cubicBezTo>
                  <a:lnTo>
                    <a:pt x="5673" y="543"/>
                  </a:lnTo>
                  <a:cubicBezTo>
                    <a:pt x="5955" y="193"/>
                    <a:pt x="6331" y="0"/>
                    <a:pt x="6729" y="0"/>
                  </a:cubicBezTo>
                  <a:cubicBezTo>
                    <a:pt x="7127" y="0"/>
                    <a:pt x="7502" y="193"/>
                    <a:pt x="7785" y="543"/>
                  </a:cubicBezTo>
                  <a:lnTo>
                    <a:pt x="9569" y="2749"/>
                  </a:lnTo>
                  <a:cubicBezTo>
                    <a:pt x="9852" y="3099"/>
                    <a:pt x="10233" y="3292"/>
                    <a:pt x="10631" y="3292"/>
                  </a:cubicBezTo>
                  <a:cubicBezTo>
                    <a:pt x="11029" y="3292"/>
                    <a:pt x="11410" y="3099"/>
                    <a:pt x="11693" y="2749"/>
                  </a:cubicBezTo>
                  <a:lnTo>
                    <a:pt x="13477" y="543"/>
                  </a:lnTo>
                  <a:cubicBezTo>
                    <a:pt x="13760" y="193"/>
                    <a:pt x="14135" y="0"/>
                    <a:pt x="14533" y="0"/>
                  </a:cubicBezTo>
                  <a:cubicBezTo>
                    <a:pt x="14931" y="0"/>
                    <a:pt x="15307" y="193"/>
                    <a:pt x="15589" y="543"/>
                  </a:cubicBezTo>
                  <a:lnTo>
                    <a:pt x="20756" y="6933"/>
                  </a:lnTo>
                  <a:cubicBezTo>
                    <a:pt x="21431" y="7769"/>
                    <a:pt x="21431" y="9133"/>
                    <a:pt x="20756" y="9968"/>
                  </a:cubicBezTo>
                  <a:lnTo>
                    <a:pt x="11861" y="20972"/>
                  </a:lnTo>
                  <a:cubicBezTo>
                    <a:pt x="11520" y="21386"/>
                    <a:pt x="11075" y="21600"/>
                    <a:pt x="10625" y="21600"/>
                  </a:cubicBezTo>
                  <a:close/>
                  <a:moveTo>
                    <a:pt x="6723" y="286"/>
                  </a:moveTo>
                  <a:cubicBezTo>
                    <a:pt x="6388" y="286"/>
                    <a:pt x="6071" y="450"/>
                    <a:pt x="5834" y="743"/>
                  </a:cubicBezTo>
                  <a:lnTo>
                    <a:pt x="668" y="7133"/>
                  </a:lnTo>
                  <a:cubicBezTo>
                    <a:pt x="79" y="7862"/>
                    <a:pt x="79" y="9040"/>
                    <a:pt x="668" y="9768"/>
                  </a:cubicBezTo>
                  <a:lnTo>
                    <a:pt x="9563" y="20772"/>
                  </a:lnTo>
                  <a:cubicBezTo>
                    <a:pt x="10152" y="21500"/>
                    <a:pt x="11104" y="21500"/>
                    <a:pt x="11693" y="20772"/>
                  </a:cubicBezTo>
                  <a:lnTo>
                    <a:pt x="20588" y="9768"/>
                  </a:lnTo>
                  <a:cubicBezTo>
                    <a:pt x="21177" y="9040"/>
                    <a:pt x="21177" y="7862"/>
                    <a:pt x="20588" y="7133"/>
                  </a:cubicBezTo>
                  <a:lnTo>
                    <a:pt x="15422" y="743"/>
                  </a:lnTo>
                  <a:cubicBezTo>
                    <a:pt x="15185" y="450"/>
                    <a:pt x="14868" y="286"/>
                    <a:pt x="14533" y="286"/>
                  </a:cubicBezTo>
                  <a:cubicBezTo>
                    <a:pt x="14198" y="286"/>
                    <a:pt x="13881" y="450"/>
                    <a:pt x="13644" y="743"/>
                  </a:cubicBezTo>
                  <a:lnTo>
                    <a:pt x="11860" y="2949"/>
                  </a:lnTo>
                  <a:cubicBezTo>
                    <a:pt x="11531" y="3356"/>
                    <a:pt x="11099" y="3577"/>
                    <a:pt x="10631" y="3577"/>
                  </a:cubicBezTo>
                  <a:cubicBezTo>
                    <a:pt x="10163" y="3577"/>
                    <a:pt x="9731" y="3356"/>
                    <a:pt x="9401" y="2949"/>
                  </a:cubicBezTo>
                  <a:lnTo>
                    <a:pt x="7618" y="743"/>
                  </a:lnTo>
                  <a:cubicBezTo>
                    <a:pt x="7375" y="443"/>
                    <a:pt x="7064" y="286"/>
                    <a:pt x="6723" y="286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Shape">
              <a:extLst>
                <a:ext uri="{FF2B5EF4-FFF2-40B4-BE49-F238E27FC236}">
                  <a16:creationId xmlns:a16="http://schemas.microsoft.com/office/drawing/2014/main" id="{654ED3E3-02D5-2A9F-396D-DAE64D6D92A2}"/>
                </a:ext>
              </a:extLst>
            </p:cNvPr>
            <p:cNvSpPr/>
            <p:nvPr/>
          </p:nvSpPr>
          <p:spPr>
            <a:xfrm>
              <a:off x="5288710" y="4869447"/>
              <a:ext cx="4282847" cy="3539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0349" y="21600"/>
                    <a:pt x="9897" y="21393"/>
                    <a:pt x="9551" y="20972"/>
                  </a:cubicBezTo>
                  <a:lnTo>
                    <a:pt x="516" y="9972"/>
                  </a:lnTo>
                  <a:cubicBezTo>
                    <a:pt x="182" y="9565"/>
                    <a:pt x="0" y="9030"/>
                    <a:pt x="0" y="8452"/>
                  </a:cubicBezTo>
                  <a:cubicBezTo>
                    <a:pt x="0" y="7873"/>
                    <a:pt x="182" y="7338"/>
                    <a:pt x="516" y="6931"/>
                  </a:cubicBezTo>
                  <a:lnTo>
                    <a:pt x="5764" y="543"/>
                  </a:lnTo>
                  <a:cubicBezTo>
                    <a:pt x="6051" y="193"/>
                    <a:pt x="6432" y="0"/>
                    <a:pt x="6836" y="0"/>
                  </a:cubicBezTo>
                  <a:cubicBezTo>
                    <a:pt x="7241" y="0"/>
                    <a:pt x="7622" y="193"/>
                    <a:pt x="7909" y="543"/>
                  </a:cubicBezTo>
                  <a:lnTo>
                    <a:pt x="9721" y="2748"/>
                  </a:lnTo>
                  <a:cubicBezTo>
                    <a:pt x="10008" y="3098"/>
                    <a:pt x="10395" y="3291"/>
                    <a:pt x="10800" y="3291"/>
                  </a:cubicBezTo>
                  <a:cubicBezTo>
                    <a:pt x="11205" y="3291"/>
                    <a:pt x="11592" y="3098"/>
                    <a:pt x="11879" y="2748"/>
                  </a:cubicBezTo>
                  <a:lnTo>
                    <a:pt x="13691" y="543"/>
                  </a:lnTo>
                  <a:lnTo>
                    <a:pt x="13773" y="642"/>
                  </a:lnTo>
                  <a:lnTo>
                    <a:pt x="13691" y="543"/>
                  </a:lnTo>
                  <a:cubicBezTo>
                    <a:pt x="13978" y="193"/>
                    <a:pt x="14359" y="0"/>
                    <a:pt x="14764" y="0"/>
                  </a:cubicBezTo>
                  <a:cubicBezTo>
                    <a:pt x="15168" y="0"/>
                    <a:pt x="15549" y="193"/>
                    <a:pt x="15836" y="543"/>
                  </a:cubicBezTo>
                  <a:lnTo>
                    <a:pt x="21084" y="6931"/>
                  </a:lnTo>
                  <a:cubicBezTo>
                    <a:pt x="21418" y="7338"/>
                    <a:pt x="21600" y="7873"/>
                    <a:pt x="21600" y="8452"/>
                  </a:cubicBezTo>
                  <a:cubicBezTo>
                    <a:pt x="21600" y="9030"/>
                    <a:pt x="21418" y="9565"/>
                    <a:pt x="21084" y="9972"/>
                  </a:cubicBezTo>
                  <a:lnTo>
                    <a:pt x="12049" y="20972"/>
                  </a:lnTo>
                  <a:cubicBezTo>
                    <a:pt x="11703" y="21386"/>
                    <a:pt x="11251" y="21600"/>
                    <a:pt x="10800" y="21600"/>
                  </a:cubicBezTo>
                  <a:close/>
                  <a:moveTo>
                    <a:pt x="6836" y="293"/>
                  </a:moveTo>
                  <a:cubicBezTo>
                    <a:pt x="6496" y="293"/>
                    <a:pt x="6174" y="457"/>
                    <a:pt x="5934" y="749"/>
                  </a:cubicBezTo>
                  <a:lnTo>
                    <a:pt x="686" y="7138"/>
                  </a:lnTo>
                  <a:cubicBezTo>
                    <a:pt x="399" y="7488"/>
                    <a:pt x="240" y="7959"/>
                    <a:pt x="240" y="8452"/>
                  </a:cubicBezTo>
                  <a:cubicBezTo>
                    <a:pt x="240" y="8944"/>
                    <a:pt x="399" y="9415"/>
                    <a:pt x="686" y="9765"/>
                  </a:cubicBezTo>
                  <a:lnTo>
                    <a:pt x="9721" y="20765"/>
                  </a:lnTo>
                  <a:cubicBezTo>
                    <a:pt x="10319" y="21493"/>
                    <a:pt x="11287" y="21493"/>
                    <a:pt x="11885" y="20765"/>
                  </a:cubicBezTo>
                  <a:lnTo>
                    <a:pt x="20920" y="9765"/>
                  </a:lnTo>
                  <a:cubicBezTo>
                    <a:pt x="21207" y="9415"/>
                    <a:pt x="21365" y="8944"/>
                    <a:pt x="21365" y="8452"/>
                  </a:cubicBezTo>
                  <a:cubicBezTo>
                    <a:pt x="21365" y="7959"/>
                    <a:pt x="21207" y="7488"/>
                    <a:pt x="20920" y="7138"/>
                  </a:cubicBezTo>
                  <a:lnTo>
                    <a:pt x="15672" y="749"/>
                  </a:lnTo>
                  <a:cubicBezTo>
                    <a:pt x="15432" y="457"/>
                    <a:pt x="15109" y="293"/>
                    <a:pt x="14769" y="293"/>
                  </a:cubicBezTo>
                  <a:cubicBezTo>
                    <a:pt x="14429" y="293"/>
                    <a:pt x="14107" y="457"/>
                    <a:pt x="13866" y="749"/>
                  </a:cubicBezTo>
                  <a:lnTo>
                    <a:pt x="12055" y="2955"/>
                  </a:lnTo>
                  <a:cubicBezTo>
                    <a:pt x="11721" y="3362"/>
                    <a:pt x="11281" y="3583"/>
                    <a:pt x="10806" y="3583"/>
                  </a:cubicBezTo>
                  <a:cubicBezTo>
                    <a:pt x="10331" y="3583"/>
                    <a:pt x="9891" y="3362"/>
                    <a:pt x="9557" y="2955"/>
                  </a:cubicBezTo>
                  <a:lnTo>
                    <a:pt x="7745" y="749"/>
                  </a:lnTo>
                  <a:cubicBezTo>
                    <a:pt x="7499" y="450"/>
                    <a:pt x="7177" y="293"/>
                    <a:pt x="6836" y="293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739542F8-440D-044E-8662-A53C8E780A68}"/>
                </a:ext>
              </a:extLst>
            </p:cNvPr>
            <p:cNvSpPr/>
            <p:nvPr/>
          </p:nvSpPr>
          <p:spPr>
            <a:xfrm>
              <a:off x="8880998" y="4869447"/>
              <a:ext cx="4282850" cy="3539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0349" y="21600"/>
                    <a:pt x="9897" y="21393"/>
                    <a:pt x="9551" y="20972"/>
                  </a:cubicBezTo>
                  <a:lnTo>
                    <a:pt x="516" y="9972"/>
                  </a:lnTo>
                  <a:cubicBezTo>
                    <a:pt x="182" y="9565"/>
                    <a:pt x="0" y="9030"/>
                    <a:pt x="0" y="8452"/>
                  </a:cubicBezTo>
                  <a:cubicBezTo>
                    <a:pt x="0" y="7873"/>
                    <a:pt x="182" y="7338"/>
                    <a:pt x="516" y="6931"/>
                  </a:cubicBezTo>
                  <a:lnTo>
                    <a:pt x="5764" y="543"/>
                  </a:lnTo>
                  <a:cubicBezTo>
                    <a:pt x="6051" y="193"/>
                    <a:pt x="6432" y="0"/>
                    <a:pt x="6836" y="0"/>
                  </a:cubicBezTo>
                  <a:cubicBezTo>
                    <a:pt x="7241" y="0"/>
                    <a:pt x="7622" y="193"/>
                    <a:pt x="7909" y="543"/>
                  </a:cubicBezTo>
                  <a:lnTo>
                    <a:pt x="9721" y="2748"/>
                  </a:lnTo>
                  <a:cubicBezTo>
                    <a:pt x="10008" y="3098"/>
                    <a:pt x="10395" y="3291"/>
                    <a:pt x="10800" y="3291"/>
                  </a:cubicBezTo>
                  <a:cubicBezTo>
                    <a:pt x="11205" y="3291"/>
                    <a:pt x="11592" y="3098"/>
                    <a:pt x="11879" y="2748"/>
                  </a:cubicBezTo>
                  <a:lnTo>
                    <a:pt x="13691" y="543"/>
                  </a:lnTo>
                  <a:cubicBezTo>
                    <a:pt x="13978" y="193"/>
                    <a:pt x="14359" y="0"/>
                    <a:pt x="14764" y="0"/>
                  </a:cubicBezTo>
                  <a:cubicBezTo>
                    <a:pt x="15168" y="0"/>
                    <a:pt x="15549" y="193"/>
                    <a:pt x="15836" y="543"/>
                  </a:cubicBezTo>
                  <a:lnTo>
                    <a:pt x="21084" y="6931"/>
                  </a:lnTo>
                  <a:cubicBezTo>
                    <a:pt x="21418" y="7338"/>
                    <a:pt x="21600" y="7873"/>
                    <a:pt x="21600" y="8452"/>
                  </a:cubicBezTo>
                  <a:cubicBezTo>
                    <a:pt x="21600" y="9030"/>
                    <a:pt x="21418" y="9565"/>
                    <a:pt x="21084" y="9972"/>
                  </a:cubicBezTo>
                  <a:lnTo>
                    <a:pt x="12043" y="20972"/>
                  </a:lnTo>
                  <a:cubicBezTo>
                    <a:pt x="11703" y="21386"/>
                    <a:pt x="11251" y="21600"/>
                    <a:pt x="10800" y="21600"/>
                  </a:cubicBezTo>
                  <a:close/>
                  <a:moveTo>
                    <a:pt x="6831" y="293"/>
                  </a:moveTo>
                  <a:cubicBezTo>
                    <a:pt x="6491" y="293"/>
                    <a:pt x="6168" y="457"/>
                    <a:pt x="5928" y="749"/>
                  </a:cubicBezTo>
                  <a:lnTo>
                    <a:pt x="680" y="7138"/>
                  </a:lnTo>
                  <a:cubicBezTo>
                    <a:pt x="393" y="7488"/>
                    <a:pt x="235" y="7959"/>
                    <a:pt x="235" y="8452"/>
                  </a:cubicBezTo>
                  <a:cubicBezTo>
                    <a:pt x="235" y="8944"/>
                    <a:pt x="393" y="9415"/>
                    <a:pt x="680" y="9765"/>
                  </a:cubicBezTo>
                  <a:lnTo>
                    <a:pt x="9715" y="20765"/>
                  </a:lnTo>
                  <a:cubicBezTo>
                    <a:pt x="10313" y="21493"/>
                    <a:pt x="11281" y="21493"/>
                    <a:pt x="11879" y="20765"/>
                  </a:cubicBezTo>
                  <a:lnTo>
                    <a:pt x="20914" y="9765"/>
                  </a:lnTo>
                  <a:cubicBezTo>
                    <a:pt x="21201" y="9415"/>
                    <a:pt x="21360" y="8944"/>
                    <a:pt x="21360" y="8452"/>
                  </a:cubicBezTo>
                  <a:cubicBezTo>
                    <a:pt x="21360" y="7959"/>
                    <a:pt x="21201" y="7488"/>
                    <a:pt x="20914" y="7138"/>
                  </a:cubicBezTo>
                  <a:lnTo>
                    <a:pt x="15666" y="749"/>
                  </a:lnTo>
                  <a:cubicBezTo>
                    <a:pt x="15426" y="457"/>
                    <a:pt x="15104" y="293"/>
                    <a:pt x="14763" y="293"/>
                  </a:cubicBezTo>
                  <a:cubicBezTo>
                    <a:pt x="14423" y="293"/>
                    <a:pt x="14101" y="457"/>
                    <a:pt x="13861" y="749"/>
                  </a:cubicBezTo>
                  <a:lnTo>
                    <a:pt x="12049" y="2955"/>
                  </a:lnTo>
                  <a:cubicBezTo>
                    <a:pt x="11715" y="3362"/>
                    <a:pt x="11275" y="3583"/>
                    <a:pt x="10800" y="3583"/>
                  </a:cubicBezTo>
                  <a:cubicBezTo>
                    <a:pt x="10325" y="3583"/>
                    <a:pt x="9885" y="3362"/>
                    <a:pt x="9551" y="2955"/>
                  </a:cubicBezTo>
                  <a:lnTo>
                    <a:pt x="7739" y="749"/>
                  </a:lnTo>
                  <a:cubicBezTo>
                    <a:pt x="7493" y="450"/>
                    <a:pt x="7177" y="293"/>
                    <a:pt x="6831" y="293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EEB9989B-76B9-E177-7FC7-73E04E1448A0}"/>
                </a:ext>
              </a:extLst>
            </p:cNvPr>
            <p:cNvSpPr/>
            <p:nvPr/>
          </p:nvSpPr>
          <p:spPr>
            <a:xfrm>
              <a:off x="3165018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FCC4C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92836DF7-D9A8-5883-A20F-8D7D5A45007F}"/>
                </a:ext>
              </a:extLst>
            </p:cNvPr>
            <p:cNvSpPr/>
            <p:nvPr/>
          </p:nvSpPr>
          <p:spPr>
            <a:xfrm>
              <a:off x="6745970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42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7931F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1B48DCC9-86BF-FF8D-8B9F-C5D22DA45AE7}"/>
                </a:ext>
              </a:extLst>
            </p:cNvPr>
            <p:cNvSpPr/>
            <p:nvPr/>
          </p:nvSpPr>
          <p:spPr>
            <a:xfrm>
              <a:off x="10338260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A2B969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TextBox 12">
              <a:extLst>
                <a:ext uri="{FF2B5EF4-FFF2-40B4-BE49-F238E27FC236}">
                  <a16:creationId xmlns:a16="http://schemas.microsoft.com/office/drawing/2014/main" id="{6C200765-5340-6213-C5BA-20E75BA67F33}"/>
                </a:ext>
              </a:extLst>
            </p:cNvPr>
            <p:cNvSpPr txBox="1"/>
            <p:nvPr/>
          </p:nvSpPr>
          <p:spPr>
            <a:xfrm>
              <a:off x="2736822" y="6209458"/>
              <a:ext cx="2168537" cy="830997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Constants for primitive type</a:t>
              </a:r>
              <a:endPara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1B00CDC-F6C7-C37C-EDDF-75828CD2CCF8}"/>
                </a:ext>
              </a:extLst>
            </p:cNvPr>
            <p:cNvSpPr txBox="1"/>
            <p:nvPr/>
          </p:nvSpPr>
          <p:spPr>
            <a:xfrm>
              <a:off x="6432643" y="6282080"/>
              <a:ext cx="2168537" cy="830997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Enumerated Constants</a:t>
              </a:r>
              <a:endPara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F1C40C61-8208-1E68-2690-51EBC34767C8}"/>
                </a:ext>
              </a:extLst>
            </p:cNvPr>
            <p:cNvSpPr txBox="1"/>
            <p:nvPr/>
          </p:nvSpPr>
          <p:spPr>
            <a:xfrm>
              <a:off x="9979212" y="6230097"/>
              <a:ext cx="2230115" cy="830997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Operations with Constants</a:t>
              </a:r>
              <a:endPara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2">
              <a:extLst>
                <a:ext uri="{FF2B5EF4-FFF2-40B4-BE49-F238E27FC236}">
                  <a16:creationId xmlns:a16="http://schemas.microsoft.com/office/drawing/2014/main" id="{F8104FA5-4BA9-B408-8A4E-E14FF2142806}"/>
                </a:ext>
              </a:extLst>
            </p:cNvPr>
            <p:cNvSpPr txBox="1"/>
            <p:nvPr/>
          </p:nvSpPr>
          <p:spPr>
            <a:xfrm>
              <a:off x="3548458" y="425927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01</a:t>
              </a:r>
            </a:p>
          </p:txBody>
        </p:sp>
        <p:sp>
          <p:nvSpPr>
            <p:cNvPr id="19" name="TextBox 29">
              <a:extLst>
                <a:ext uri="{FF2B5EF4-FFF2-40B4-BE49-F238E27FC236}">
                  <a16:creationId xmlns:a16="http://schemas.microsoft.com/office/drawing/2014/main" id="{6C4BF691-8F3E-8239-FBC1-C9DA260453DF}"/>
                </a:ext>
              </a:extLst>
            </p:cNvPr>
            <p:cNvSpPr txBox="1"/>
            <p:nvPr/>
          </p:nvSpPr>
          <p:spPr>
            <a:xfrm>
              <a:off x="9133911" y="5984181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US" sz="2400" dirty="0">
                <a:solidFill>
                  <a:srgbClr val="C13018"/>
                </a:solidFill>
                <a:latin typeface="Calibri" panose="020F0502020204030204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BD28F312-C3C4-6536-8A82-32FBC072A636}"/>
                </a:ext>
              </a:extLst>
            </p:cNvPr>
            <p:cNvSpPr/>
            <p:nvPr/>
          </p:nvSpPr>
          <p:spPr>
            <a:xfrm>
              <a:off x="12297687" y="4869447"/>
              <a:ext cx="4282264" cy="3538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2" h="21600" extrusionOk="0">
                  <a:moveTo>
                    <a:pt x="10625" y="21600"/>
                  </a:moveTo>
                  <a:cubicBezTo>
                    <a:pt x="10181" y="21600"/>
                    <a:pt x="9736" y="21393"/>
                    <a:pt x="9396" y="20972"/>
                  </a:cubicBezTo>
                  <a:lnTo>
                    <a:pt x="506" y="9968"/>
                  </a:lnTo>
                  <a:cubicBezTo>
                    <a:pt x="-169" y="9133"/>
                    <a:pt x="-169" y="7769"/>
                    <a:pt x="506" y="6933"/>
                  </a:cubicBezTo>
                  <a:lnTo>
                    <a:pt x="5673" y="543"/>
                  </a:lnTo>
                  <a:cubicBezTo>
                    <a:pt x="5955" y="193"/>
                    <a:pt x="6331" y="0"/>
                    <a:pt x="6729" y="0"/>
                  </a:cubicBezTo>
                  <a:cubicBezTo>
                    <a:pt x="7127" y="0"/>
                    <a:pt x="7502" y="193"/>
                    <a:pt x="7785" y="543"/>
                  </a:cubicBezTo>
                  <a:lnTo>
                    <a:pt x="9569" y="2749"/>
                  </a:lnTo>
                  <a:cubicBezTo>
                    <a:pt x="9852" y="3099"/>
                    <a:pt x="10233" y="3292"/>
                    <a:pt x="10631" y="3292"/>
                  </a:cubicBezTo>
                  <a:cubicBezTo>
                    <a:pt x="11029" y="3292"/>
                    <a:pt x="11410" y="3099"/>
                    <a:pt x="11693" y="2749"/>
                  </a:cubicBezTo>
                  <a:lnTo>
                    <a:pt x="13477" y="543"/>
                  </a:lnTo>
                  <a:cubicBezTo>
                    <a:pt x="13760" y="193"/>
                    <a:pt x="14135" y="0"/>
                    <a:pt x="14533" y="0"/>
                  </a:cubicBezTo>
                  <a:cubicBezTo>
                    <a:pt x="14931" y="0"/>
                    <a:pt x="15307" y="193"/>
                    <a:pt x="15589" y="543"/>
                  </a:cubicBezTo>
                  <a:lnTo>
                    <a:pt x="20756" y="6933"/>
                  </a:lnTo>
                  <a:cubicBezTo>
                    <a:pt x="21431" y="7769"/>
                    <a:pt x="21431" y="9133"/>
                    <a:pt x="20756" y="9968"/>
                  </a:cubicBezTo>
                  <a:lnTo>
                    <a:pt x="11861" y="20972"/>
                  </a:lnTo>
                  <a:cubicBezTo>
                    <a:pt x="11520" y="21386"/>
                    <a:pt x="11075" y="21600"/>
                    <a:pt x="10625" y="21600"/>
                  </a:cubicBezTo>
                  <a:close/>
                  <a:moveTo>
                    <a:pt x="6723" y="286"/>
                  </a:moveTo>
                  <a:cubicBezTo>
                    <a:pt x="6388" y="286"/>
                    <a:pt x="6071" y="450"/>
                    <a:pt x="5834" y="743"/>
                  </a:cubicBezTo>
                  <a:lnTo>
                    <a:pt x="668" y="7133"/>
                  </a:lnTo>
                  <a:cubicBezTo>
                    <a:pt x="79" y="7862"/>
                    <a:pt x="79" y="9040"/>
                    <a:pt x="668" y="9768"/>
                  </a:cubicBezTo>
                  <a:lnTo>
                    <a:pt x="9563" y="20772"/>
                  </a:lnTo>
                  <a:cubicBezTo>
                    <a:pt x="10152" y="21500"/>
                    <a:pt x="11104" y="21500"/>
                    <a:pt x="11693" y="20772"/>
                  </a:cubicBezTo>
                  <a:lnTo>
                    <a:pt x="20588" y="9768"/>
                  </a:lnTo>
                  <a:cubicBezTo>
                    <a:pt x="21177" y="9040"/>
                    <a:pt x="21177" y="7862"/>
                    <a:pt x="20588" y="7133"/>
                  </a:cubicBezTo>
                  <a:lnTo>
                    <a:pt x="15422" y="743"/>
                  </a:lnTo>
                  <a:cubicBezTo>
                    <a:pt x="15185" y="450"/>
                    <a:pt x="14868" y="286"/>
                    <a:pt x="14533" y="286"/>
                  </a:cubicBezTo>
                  <a:cubicBezTo>
                    <a:pt x="14198" y="286"/>
                    <a:pt x="13881" y="450"/>
                    <a:pt x="13644" y="743"/>
                  </a:cubicBezTo>
                  <a:lnTo>
                    <a:pt x="11860" y="2949"/>
                  </a:lnTo>
                  <a:cubicBezTo>
                    <a:pt x="11531" y="3356"/>
                    <a:pt x="11099" y="3577"/>
                    <a:pt x="10631" y="3577"/>
                  </a:cubicBezTo>
                  <a:cubicBezTo>
                    <a:pt x="10163" y="3577"/>
                    <a:pt x="9731" y="3356"/>
                    <a:pt x="9401" y="2949"/>
                  </a:cubicBezTo>
                  <a:lnTo>
                    <a:pt x="7618" y="743"/>
                  </a:lnTo>
                  <a:cubicBezTo>
                    <a:pt x="7375" y="443"/>
                    <a:pt x="7064" y="286"/>
                    <a:pt x="6723" y="286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Shape">
              <a:extLst>
                <a:ext uri="{FF2B5EF4-FFF2-40B4-BE49-F238E27FC236}">
                  <a16:creationId xmlns:a16="http://schemas.microsoft.com/office/drawing/2014/main" id="{4CC202CB-EDCC-D3E4-E3B7-574AE2F43D1A}"/>
                </a:ext>
              </a:extLst>
            </p:cNvPr>
            <p:cNvSpPr/>
            <p:nvPr/>
          </p:nvSpPr>
          <p:spPr>
            <a:xfrm>
              <a:off x="13754654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FCC4C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TextBox 12">
              <a:extLst>
                <a:ext uri="{FF2B5EF4-FFF2-40B4-BE49-F238E27FC236}">
                  <a16:creationId xmlns:a16="http://schemas.microsoft.com/office/drawing/2014/main" id="{48337D5C-D383-C4FF-E8E0-2CAE115EE137}"/>
                </a:ext>
              </a:extLst>
            </p:cNvPr>
            <p:cNvSpPr txBox="1"/>
            <p:nvPr/>
          </p:nvSpPr>
          <p:spPr>
            <a:xfrm>
              <a:off x="13195978" y="6394123"/>
              <a:ext cx="2540805" cy="461665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b="1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Iota</a:t>
              </a:r>
              <a:endParaRPr lang="en-US" sz="2400" noProof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">
              <a:extLst>
                <a:ext uri="{FF2B5EF4-FFF2-40B4-BE49-F238E27FC236}">
                  <a16:creationId xmlns:a16="http://schemas.microsoft.com/office/drawing/2014/main" id="{300ECE28-D6A8-FB78-05D4-0AB90FA0C63E}"/>
                </a:ext>
              </a:extLst>
            </p:cNvPr>
            <p:cNvSpPr txBox="1"/>
            <p:nvPr/>
          </p:nvSpPr>
          <p:spPr>
            <a:xfrm>
              <a:off x="7155258" y="424911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02</a:t>
              </a:r>
            </a:p>
          </p:txBody>
        </p:sp>
        <p:sp>
          <p:nvSpPr>
            <p:cNvPr id="24" name="TextBox 2">
              <a:extLst>
                <a:ext uri="{FF2B5EF4-FFF2-40B4-BE49-F238E27FC236}">
                  <a16:creationId xmlns:a16="http://schemas.microsoft.com/office/drawing/2014/main" id="{D59A9DDB-6124-1664-FAE0-5B72D854B809}"/>
                </a:ext>
              </a:extLst>
            </p:cNvPr>
            <p:cNvSpPr txBox="1"/>
            <p:nvPr/>
          </p:nvSpPr>
          <p:spPr>
            <a:xfrm>
              <a:off x="10741738" y="4259274"/>
              <a:ext cx="6014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03</a:t>
              </a:r>
            </a:p>
          </p:txBody>
        </p:sp>
        <p:sp>
          <p:nvSpPr>
            <p:cNvPr id="25" name="TextBox 2">
              <a:extLst>
                <a:ext uri="{FF2B5EF4-FFF2-40B4-BE49-F238E27FC236}">
                  <a16:creationId xmlns:a16="http://schemas.microsoft.com/office/drawing/2014/main" id="{55CD6ED5-EA10-F7B6-EB7E-A92C0A817F37}"/>
                </a:ext>
              </a:extLst>
            </p:cNvPr>
            <p:cNvSpPr txBox="1"/>
            <p:nvPr/>
          </p:nvSpPr>
          <p:spPr>
            <a:xfrm>
              <a:off x="14165658" y="424911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63482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Constants for Primitive Types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70DB3-4280-1F6A-FC4D-C4DB22D35238}"/>
              </a:ext>
            </a:extLst>
          </p:cNvPr>
          <p:cNvSpPr/>
          <p:nvPr/>
        </p:nvSpPr>
        <p:spPr bwMode="auto">
          <a:xfrm>
            <a:off x="869666" y="2032472"/>
            <a:ext cx="16548668" cy="82684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You can declare constants for primitive data types such as integers, floating-point numbers, strings, and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booleans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8B04368-C66F-9E81-A3EC-647AC5664A8F}"/>
              </a:ext>
            </a:extLst>
          </p:cNvPr>
          <p:cNvSpPr/>
          <p:nvPr/>
        </p:nvSpPr>
        <p:spPr bwMode="auto">
          <a:xfrm>
            <a:off x="5577118" y="3906820"/>
            <a:ext cx="5384803" cy="383177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Pi = 3.14159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MaxValue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= 100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Greeting = "Hello, World"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IsReady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= true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F9475C-6774-828B-B26C-68AED39DB4F4}"/>
              </a:ext>
            </a:extLst>
          </p:cNvPr>
          <p:cNvSpPr/>
          <p:nvPr/>
        </p:nvSpPr>
        <p:spPr bwMode="auto">
          <a:xfrm>
            <a:off x="6821718" y="3457068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111C726-3A5E-D5C1-50CC-34B5CA902AF0}"/>
              </a:ext>
            </a:extLst>
          </p:cNvPr>
          <p:cNvSpPr/>
          <p:nvPr/>
        </p:nvSpPr>
        <p:spPr bwMode="auto">
          <a:xfrm>
            <a:off x="869665" y="8203011"/>
            <a:ext cx="16548668" cy="82684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Here,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a constant representing a floating-point number, </a:t>
            </a:r>
            <a:r>
              <a:rPr lang="en-US" sz="2400" b="1" dirty="0" err="1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MaxValue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represents an integer, </a:t>
            </a: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Greeting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represents a string, and </a:t>
            </a:r>
            <a:r>
              <a:rPr lang="en-US" sz="2400" b="1" dirty="0" err="1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IsReady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represents a </a:t>
            </a:r>
            <a:r>
              <a:rPr lang="en-US" sz="2400" dirty="0" err="1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4036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Enumerated Constants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70DB3-4280-1F6A-FC4D-C4DB22D35238}"/>
              </a:ext>
            </a:extLst>
          </p:cNvPr>
          <p:cNvSpPr/>
          <p:nvPr/>
        </p:nvSpPr>
        <p:spPr bwMode="auto">
          <a:xfrm>
            <a:off x="869665" y="1723153"/>
            <a:ext cx="16548668" cy="67174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Go allows you to create enumerated constants where each constant is assigned a unique value.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8B04368-C66F-9E81-A3EC-647AC5664A8F}"/>
              </a:ext>
            </a:extLst>
          </p:cNvPr>
          <p:cNvSpPr/>
          <p:nvPr/>
        </p:nvSpPr>
        <p:spPr bwMode="auto">
          <a:xfrm>
            <a:off x="5577118" y="2714176"/>
            <a:ext cx="5384803" cy="599439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const (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Sunday    = 0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Monday    = 1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Tuesday   = 2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Wednesday = 3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Thursday  = 4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Friday    = 5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    Saturday  = 6</a:t>
            </a:r>
          </a:p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/>
              </a:rPr>
              <a:t>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F9475C-6774-828B-B26C-68AED39DB4F4}"/>
              </a:ext>
            </a:extLst>
          </p:cNvPr>
          <p:cNvSpPr/>
          <p:nvPr/>
        </p:nvSpPr>
        <p:spPr bwMode="auto">
          <a:xfrm>
            <a:off x="2681517" y="5466852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111C726-3A5E-D5C1-50CC-34B5CA902AF0}"/>
              </a:ext>
            </a:extLst>
          </p:cNvPr>
          <p:cNvSpPr/>
          <p:nvPr/>
        </p:nvSpPr>
        <p:spPr bwMode="auto">
          <a:xfrm>
            <a:off x="2582350" y="8967627"/>
            <a:ext cx="12527021" cy="67174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80000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Here,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days of the week are assigned sequential values starting from 0 for Sunday.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6318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3661ABC2-62D8-1140-B926-5EF1713490C0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F3F59CA5-C1A7-A94C-8600-6FC62280C6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C7DBEA53-9F15-B04F-B60E-FEA62461E99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16122</TotalTime>
  <Words>422</Words>
  <Application>Microsoft Office PowerPoint</Application>
  <PresentationFormat>Custom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</vt:lpstr>
      <vt:lpstr>Consolas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Golang Constants</vt:lpstr>
      <vt:lpstr>Constants</vt:lpstr>
      <vt:lpstr>Constants for Primitive Types</vt:lpstr>
      <vt:lpstr>Enumerated Constants</vt:lpstr>
      <vt:lpstr>Operations with Constants</vt:lpstr>
      <vt:lpstr>Iota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52</cp:revision>
  <dcterms:created xsi:type="dcterms:W3CDTF">2023-08-03T08:03:42Z</dcterms:created>
  <dcterms:modified xsi:type="dcterms:W3CDTF">2023-10-20T07:17:55Z</dcterms:modified>
</cp:coreProperties>
</file>

<file path=docProps/thumbnail.jpeg>
</file>